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58" r:id="rId5"/>
    <p:sldId id="271" r:id="rId6"/>
    <p:sldId id="273" r:id="rId7"/>
    <p:sldId id="261" r:id="rId8"/>
    <p:sldId id="263" r:id="rId9"/>
    <p:sldId id="265" r:id="rId10"/>
    <p:sldId id="272" r:id="rId11"/>
    <p:sldId id="267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480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18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20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6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7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99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29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37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9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21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3DF0-B8D3-4567-98F8-7F564C4E666A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E305-82FF-431C-90B2-10062C178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2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19397" y="700644"/>
            <a:ext cx="8731481" cy="45992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Из опыта работы педагога – наставника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МАОУ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СШ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№ 35 учителя истории и обществознания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высшей категории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Долгошеевой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 Т.И.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2" y="1039659"/>
            <a:ext cx="2653952" cy="353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889844"/>
            <a:ext cx="729849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Рекомендации к уроку</a:t>
            </a:r>
          </a:p>
          <a:p>
            <a:pPr algn="ctr"/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Чётко </a:t>
            </a:r>
            <a:r>
              <a:rPr lang="ru-RU" dirty="0"/>
              <a:t>сформулировать  и определить тему </a:t>
            </a:r>
            <a:r>
              <a:rPr lang="ru-RU" dirty="0" smtClean="0"/>
              <a:t>урока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Определить место урока в теме , а темы в годовом учебном  </a:t>
            </a:r>
            <a:r>
              <a:rPr lang="ru-RU" dirty="0" smtClean="0"/>
              <a:t>плане</a:t>
            </a:r>
          </a:p>
          <a:p>
            <a:pPr marL="342900" indent="-342900">
              <a:buAutoNum type="arabicPeriod"/>
            </a:pPr>
            <a:r>
              <a:rPr lang="ru-RU" dirty="0" smtClean="0"/>
              <a:t>  </a:t>
            </a:r>
            <a:r>
              <a:rPr lang="ru-RU" dirty="0"/>
              <a:t>Выделить общую задачу </a:t>
            </a:r>
            <a:r>
              <a:rPr lang="ru-RU" dirty="0" smtClean="0"/>
              <a:t>урока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Конкретизировать  задачи урока. Выделить ведущую задачу, сформулировать  и записать ее в плане, чтоб она была доступной  и понятной учащимися. Осознана </a:t>
            </a:r>
            <a:r>
              <a:rPr lang="ru-RU" dirty="0" smtClean="0"/>
              <a:t>ими</a:t>
            </a:r>
          </a:p>
          <a:p>
            <a:pPr marL="342900" indent="-342900">
              <a:buAutoNum type="arabicPeriod"/>
            </a:pPr>
            <a:r>
              <a:rPr lang="ru-RU" dirty="0"/>
              <a:t>О</a:t>
            </a:r>
            <a:r>
              <a:rPr lang="ru-RU" dirty="0" smtClean="0"/>
              <a:t>пределить </a:t>
            </a:r>
            <a:r>
              <a:rPr lang="ru-RU" dirty="0"/>
              <a:t>ведущие </a:t>
            </a:r>
            <a:r>
              <a:rPr lang="ru-RU" dirty="0" smtClean="0"/>
              <a:t>понятия, на </a:t>
            </a:r>
            <a:r>
              <a:rPr lang="ru-RU" dirty="0"/>
              <a:t>которые опирается данный урок, обозначить какая часть мате6 будет использоваться  в </a:t>
            </a:r>
            <a:r>
              <a:rPr lang="ru-RU" dirty="0" smtClean="0"/>
              <a:t>дальнейшем.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 Определить, </a:t>
            </a:r>
            <a:r>
              <a:rPr lang="ru-RU" dirty="0"/>
              <a:t>что должен понять и запомнить ученик на уроке. Что он должен уметь и знать после </a:t>
            </a:r>
            <a:r>
              <a:rPr lang="ru-RU" dirty="0" smtClean="0"/>
              <a:t>урока. </a:t>
            </a:r>
            <a:r>
              <a:rPr lang="ru-RU" dirty="0"/>
              <a:t>Привязать материал урока к ГИА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 каком </a:t>
            </a:r>
            <a:r>
              <a:rPr lang="ru-RU" dirty="0"/>
              <a:t>объёме и какими порциями сообщить  материал. Какие факты подтверждающие ведущие идеи сообщить </a:t>
            </a:r>
            <a:r>
              <a:rPr lang="ru-RU" dirty="0" smtClean="0"/>
              <a:t>школьникам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Продумать окончание урока. </a:t>
            </a:r>
            <a:r>
              <a:rPr lang="ru-RU" dirty="0" smtClean="0"/>
              <a:t>Рефлексию </a:t>
            </a:r>
            <a:r>
              <a:rPr lang="ru-RU" dirty="0"/>
              <a:t>и </a:t>
            </a:r>
            <a:r>
              <a:rPr lang="ru-RU" dirty="0" smtClean="0"/>
              <a:t>результат урока.</a:t>
            </a:r>
          </a:p>
        </p:txBody>
      </p:sp>
    </p:spTree>
    <p:extLst>
      <p:ext uri="{BB962C8B-B14F-4D97-AF65-F5344CB8AC3E}">
        <p14:creationId xmlns:p14="http://schemas.microsoft.com/office/powerpoint/2010/main" val="32111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4229" y="647006"/>
            <a:ext cx="6746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 с молодым специалистом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0430" y="1170226"/>
            <a:ext cx="7936676" cy="3604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Контроль 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начале педагогической деятельности, в первый месяц, проводила 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обзорный контроль: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посещение уроков и внеклассных мероприятий по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предмету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в течение первого года работы проводится 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предупредительный контроль.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Его цель - выявить и предупредить ошибки в работе молодого специалиста.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Повторный контроль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позволяет проверить устранение недостатков при обзорном и предупредительном контроле.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0639" y="4655127"/>
            <a:ext cx="7956467" cy="1885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наставника за работой молодого специалиста в корне отличается от контроля администрации. Его задача – не выявлять недостатки, а обучать, направлять, корректировать деятельность молодого учителя в разных аспектах его деятельности. 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07539"/>
              </p:ext>
            </p:extLst>
          </p:nvPr>
        </p:nvGraphicFramePr>
        <p:xfrm>
          <a:off x="641267" y="2250305"/>
          <a:ext cx="11234059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34059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«Плох тот учитель, который не превзошел своего учителя»</a:t>
                      </a:r>
                    </a:p>
                    <a:p>
                      <a:endParaRPr lang="ru-RU" sz="32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Леонардо да Винчи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2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755" y="1501376"/>
            <a:ext cx="4533245" cy="35982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90858" y="992164"/>
            <a:ext cx="68678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Главную задачу, как наставника, определила для себя следующим образом – помочь начинающему педагогу, стать настоящим учителем, передать накопленный опыт, обрести счастье в профессии, осознать всю важность и ответственность своей миссии.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1060" y="3668865"/>
            <a:ext cx="69976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Задача моя, как наставника – быть рядом, вовремя прийти на помощь, поддержать. И тогда полученное педагогическое образование обязательно воплотится в профессиональное умение, а программные знания помогут вместе с воспитанниками осваивать азы школьной науки.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1226937"/>
            <a:ext cx="81345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опросы дисциплины и порядка на уроке;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методические аспекты урока;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оформление школьной документации;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организация взаимодействия с родителями школьников;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осуществление классного руководства.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849" y="2252086"/>
            <a:ext cx="3863437" cy="270440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2514" y="3604289"/>
            <a:ext cx="7148945" cy="325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Причина: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имеет достаточные знания, но недостаточные умения, так как у него ещё не сформированы профессионально значимые качества.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Основное направление в работе: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помощи молодому специалисту традиционно является одной из самых важных составляющих работы школы.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64426" y="480612"/>
            <a:ext cx="779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Сложности в работе молодого специалиста</a:t>
            </a:r>
            <a:endParaRPr lang="ru-RU" sz="2800" b="1" dirty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4229" y="647006"/>
            <a:ext cx="6746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 с молодым специалистом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747" y="145698"/>
            <a:ext cx="2888920" cy="19259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95448" y="1706878"/>
            <a:ext cx="7782297" cy="159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ru-RU" sz="2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Знакомство.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начале нашего сотрудничества была проведена диагностика с использованием методики оценки профессиональной направленности личности учителя 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3226" y="3966358"/>
            <a:ext cx="7992093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ru-RU" sz="24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молодой специалист коммуникабелен, профессионально грамотен, активен, само организован, инициативен, доброжелателен, владеет современными средствами ИКТ. Но, вместе с тем, имеет пробелы в разработке учебно-методической и программной документации по ФГОС, в методике преподавания.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195" y="608367"/>
            <a:ext cx="6450903" cy="607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0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479425"/>
            <a:ext cx="6081712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9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4229" y="647006"/>
            <a:ext cx="6746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 с молодым специалистом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747" y="145698"/>
            <a:ext cx="2888920" cy="19259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44554" y="1535809"/>
            <a:ext cx="793271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Поддержка.</a:t>
            </a:r>
          </a:p>
          <a:p>
            <a:pPr algn="just">
              <a:spcAft>
                <a:spcPts val="0"/>
              </a:spcAf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собое внимание молодого специалиста: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требования к организации учебного процесса;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требования к ведению школьной документации;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формы и методы организации внеурочной деятельности, досуга учащихся;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механизм использования дидактического, наглядного и других материалов;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использование ИКТ (инструктирование по правилам пользования, технике безопасности, возможности использования в практической деятельности).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4229" y="647006"/>
            <a:ext cx="6746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 с молодым специалистом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747" y="145698"/>
            <a:ext cx="2888920" cy="19259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11848" y="1170226"/>
            <a:ext cx="7865423" cy="3697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22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Планирование.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молодым специалистом были определены пути формирования профессиональных компетенций: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разработка программы собственного профессионального роста;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выбор приоритетной методической темы для самообразования;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освоения инновационных тенденций в отечественной педагогике и образовании;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200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подготовка к первичному повышению квалификации.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528" y="670757"/>
            <a:ext cx="6746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работы с молодым специалистом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089" y="1633011"/>
            <a:ext cx="8288976" cy="5311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Стажировка.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kern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Посещение уроков</a:t>
            </a:r>
          </a:p>
          <a:p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Ц</a:t>
            </a:r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елесообразным 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начинать знакомства начинающего учителя с опытом работы молодых учителей, а потом - с опытом мастеров. </a:t>
            </a:r>
            <a:endParaRPr lang="ru-RU" sz="2000" dirty="0" smtClean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посещении занятий совместно с молодым учителем, беседуя с ним об увиденном, необходимо учить его: </a:t>
            </a:r>
            <a:endParaRPr lang="ru-RU" sz="2000" dirty="0" smtClean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ставить задачи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анализировать 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деятельность учителя и </a:t>
            </a:r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учащихся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планировать 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свою деятельность. </a:t>
            </a:r>
            <a:endParaRPr lang="ru-RU" sz="2000" dirty="0" smtClean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анализе урока необходимо говорить и об ошибочных, неправильных действиях, пробуждая у начинающего учителя критическое отношение к себе. </a:t>
            </a:r>
            <a:endParaRPr lang="ru-RU" sz="2000" dirty="0" smtClean="0"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Не </a:t>
            </a:r>
            <a:r>
              <a:rPr lang="ru-RU" sz="2000" dirty="0">
                <a:latin typeface="Times New Roman" panose="02020603050405020304" pitchFamily="18" charset="0"/>
                <a:ea typeface="PT Astra Serif" panose="020A0603040505020204" pitchFamily="18" charset="-52"/>
                <a:cs typeface="Times New Roman" panose="02020603050405020304" pitchFamily="18" charset="0"/>
              </a:rPr>
              <a:t>секрет, что в начале деятельности у молодых все хорошо, они не видят своих ошибок, не в состоянии оценить себя.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effectLst/>
              <a:latin typeface="Times New Roman" panose="02020603050405020304" pitchFamily="18" charset="0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637</Words>
  <Application>Microsoft Office PowerPoint</Application>
  <PresentationFormat>Произвольный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Из опыта работы педагога – наставника  МАОУ СШ № 35 учителя истории и обществознания высшей категории  Долгошеевой Т.И.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педагога – наставника  МБОУ СШ с. Еделево  учителя математики и физики высшей категории  Князькиной З.Н.</dc:title>
  <dc:creator>Александр Ковалевич</dc:creator>
  <cp:lastModifiedBy>Домашний</cp:lastModifiedBy>
  <cp:revision>26</cp:revision>
  <dcterms:created xsi:type="dcterms:W3CDTF">2019-11-08T04:50:48Z</dcterms:created>
  <dcterms:modified xsi:type="dcterms:W3CDTF">2021-11-12T05:43:51Z</dcterms:modified>
</cp:coreProperties>
</file>